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65C3B-F58F-4137-935D-03A477E19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711940-2EE2-44D1-8B66-75C395E74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DCA1DC-D094-4DFC-8F7C-3E565C5E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4B3884-5FA3-4B33-878A-D8F1FBA1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7C69AA-9475-4323-A7A5-70F1138E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286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A0EF0-B4EA-4E45-AACC-EAA38E41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ADBCB3-E7B6-4EC9-9F14-CD81CFD95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7B2DE6-46D0-4E04-8168-4547E715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07A71A-F283-4729-9E11-846E4D5E7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0A5210-D71C-4BC6-B964-2F21B6F4F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16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9700A8-2780-4097-B8AE-59ABB0A7F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E12C5A-A4A2-4BA8-B634-A52E85B8E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2D42FC-1235-49CA-8626-D4CA274A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0C8388-5A59-4EA5-A1FE-61983867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0EB88A-3746-4201-8EE3-394DDECB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73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72B71-E0B1-4349-8440-66B6AD01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89A79F-1ABF-48FC-B3FD-3A5ED6D3D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F7E29B-B850-49AE-A235-B3231A26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B43955-33D5-4A5F-96FA-77DEF5F8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7E708-9934-4603-B94A-DA43D300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12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DBD6D-D38D-4D92-9192-9F46AEE8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0ABE14-2D62-486D-8F4B-B55E4074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A83C6-DEC2-4B7F-99AA-5BC777EF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2C5F78-EF05-49F9-8BA2-22EFAD81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DD6288-5098-4883-A17F-3B5EA323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51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103CF-C70B-4F7E-ADE5-97EE7EB7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B0FFF-AAEA-4EBB-AFDA-DC8FA6D2C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8F64B1-E395-418A-94F2-95E355847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9B4718-F906-4A5F-A454-BC3D2E18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7E211A-11F1-4CC5-9EEF-33DB17F0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C9AB0F-BA93-466F-A090-B0FACB72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8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56D1A-5EE2-4379-8860-739F27ED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D0B826-21C7-4A4E-BBAA-A80127BD2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CCBF6B-2E71-4016-B50B-4D6E8F0FE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007DE6E-41D8-41FE-945E-1D026785F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CF0F74A-19B8-4B2E-BDA0-F67E0C4D3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2B1231F-6357-44D8-B958-8F44E1EC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30F3ED-6B0E-42E2-A925-CA158B09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DB14B1-AE31-4CB1-BDD9-6C476B0A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94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18CC34-A092-4665-842A-4E74FABF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E8C509-9AEC-42BF-8835-478A15E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274726-EC16-466B-BEBE-BEBAD25B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1954F1-551E-41A7-81CE-CFF91AE2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48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84DA22-C6DC-4E09-B77E-1EE92174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EF6C22-E0BB-4CA2-9A8F-26F5DBD9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0102FB-5625-4864-B7C4-4CC52501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33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DF0B98-CC24-48C8-9F4B-D5287649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B9E8AE-D763-452F-866E-0A2D0727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B80852-C95D-4C01-AA97-2B75F671C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D959AF-2C50-4B5B-A301-D48CD325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976950-553C-476B-A504-E4FE4398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244B4A-5725-40E5-824D-002EB2C0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2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3023F-A3CC-4005-B3A2-F4B98C62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B758B8-1745-4C2B-B9E9-E5BB0E20D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DEDD99-E0FC-4718-9C85-AAE11E5E1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36C5FF-38E3-437A-A1E5-333F1844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B01C6A-13C4-48E4-89E3-2FAD6F58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5002F9-4CBA-487E-B06A-E3FFEEB8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13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39F8E-EB66-4EB3-8A6A-EA752A93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F0D558-603A-42AD-907B-729B0251B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406423-508D-4922-B4AF-1945A18C9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CE00-768C-42DA-8D23-145822DF9425}" type="datetimeFigureOut">
              <a:rPr lang="ru-RU" smtClean="0"/>
              <a:t>20.09.2023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E908C0-19BA-4ABF-8787-FA74009A1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E65280-9FBF-41C8-974E-06C81E193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7036A-3E2E-4A92-B671-CBF1344F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88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  <a14:imgEffect>
                      <a14:saturation sat="105000"/>
                    </a14:imgEffect>
                    <a14:imgEffect>
                      <a14:brightnessContrast bright="-10000" contrast="-25000"/>
                    </a14:imgEffect>
                  </a14:imgLayer>
                </a14:imgProps>
              </a:ext>
            </a:extLst>
          </a:blip>
          <a:srcRect/>
          <a:stretch>
            <a:fillRect l="-8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DB6DB-B0E3-438F-94DF-CF8E9090D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solidFill>
            <a:schemeClr val="bg1">
              <a:alpha val="47000"/>
            </a:schemeClr>
          </a:solidFill>
        </p:spPr>
        <p:txBody>
          <a:bodyPr anchor="ctr"/>
          <a:lstStyle/>
          <a:p>
            <a:r>
              <a:rPr lang="ru-RU" b="1" u="sng" dirty="0">
                <a:solidFill>
                  <a:schemeClr val="bg1"/>
                </a:solidFill>
                <a:latin typeface="Century Gothic" panose="020B0502020202020204" pitchFamily="34" charset="0"/>
              </a:rPr>
              <a:t>Новгородская боярская республика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FF26AA-9B12-4943-B098-A8DED729E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" y="5599522"/>
            <a:ext cx="4094480" cy="1258478"/>
          </a:xfrm>
        </p:spPr>
        <p:txBody>
          <a:bodyPr>
            <a:normAutofit/>
          </a:bodyPr>
          <a:lstStyle/>
          <a:p>
            <a:pPr algn="l"/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Выполнили студенты группы ИСТ-331:</a:t>
            </a:r>
          </a:p>
          <a:p>
            <a:pPr algn="l"/>
            <a:r>
              <a:rPr lang="ru-RU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Числова</a:t>
            </a:r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Екатерина, Рыжик Анастасия, Филинцева Анастасия, Воеводский Денис, Соляр Данила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BA567-91B4-4E4D-A7EA-A33F36547EBF}"/>
              </a:ext>
            </a:extLst>
          </p:cNvPr>
          <p:cNvSpPr txBox="1"/>
          <p:nvPr/>
        </p:nvSpPr>
        <p:spPr>
          <a:xfrm>
            <a:off x="4592320" y="1644558"/>
            <a:ext cx="300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Доклад на тему:</a:t>
            </a:r>
          </a:p>
        </p:txBody>
      </p:sp>
    </p:spTree>
    <p:extLst>
      <p:ext uri="{BB962C8B-B14F-4D97-AF65-F5344CB8AC3E}">
        <p14:creationId xmlns:p14="http://schemas.microsoft.com/office/powerpoint/2010/main" val="42814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4B951-7E56-457B-8F77-44DF5BE3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1" y="500061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Основные события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3C41E6-F253-41FA-A892-75D7B947A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1" y="1947544"/>
            <a:ext cx="5181600" cy="400621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b="1" dirty="0">
                <a:latin typeface="Garamond" panose="02020404030301010803" pitchFamily="18" charset="0"/>
              </a:rPr>
              <a:t>1136</a:t>
            </a:r>
            <a:r>
              <a:rPr lang="ru-RU" dirty="0">
                <a:latin typeface="Garamond" panose="02020404030301010803" pitchFamily="18" charset="0"/>
              </a:rPr>
              <a:t> – изгнание князя Всеволода Мстиславича, после чего новгородцы самостоятельно избирали себе князя.</a:t>
            </a:r>
          </a:p>
          <a:p>
            <a:pPr algn="just"/>
            <a:r>
              <a:rPr lang="ru-RU" b="1" dirty="0">
                <a:latin typeface="Garamond" panose="02020404030301010803" pitchFamily="18" charset="0"/>
              </a:rPr>
              <a:t>1156</a:t>
            </a:r>
            <a:r>
              <a:rPr lang="ru-RU" dirty="0">
                <a:latin typeface="Garamond" panose="02020404030301010803" pitchFamily="18" charset="0"/>
              </a:rPr>
              <a:t> – самостоятельное избрание новгородского Архиепископа </a:t>
            </a:r>
          </a:p>
          <a:p>
            <a:pPr algn="just"/>
            <a:r>
              <a:rPr lang="ru-RU" b="1" dirty="0">
                <a:latin typeface="Garamond" panose="02020404030301010803" pitchFamily="18" charset="0"/>
              </a:rPr>
              <a:t>1207-1209</a:t>
            </a:r>
            <a:r>
              <a:rPr lang="ru-RU" dirty="0">
                <a:latin typeface="Garamond" panose="02020404030301010803" pitchFamily="18" charset="0"/>
              </a:rPr>
              <a:t> – социальные движения в Новгороде против бояр</a:t>
            </a:r>
          </a:p>
          <a:p>
            <a:pPr algn="just"/>
            <a:r>
              <a:rPr lang="ru-RU" b="1" dirty="0">
                <a:latin typeface="Garamond" panose="02020404030301010803" pitchFamily="18" charset="0"/>
              </a:rPr>
              <a:t>1220-1230</a:t>
            </a:r>
            <a:r>
              <a:rPr lang="ru-RU" dirty="0">
                <a:latin typeface="Garamond" panose="02020404030301010803" pitchFamily="18" charset="0"/>
              </a:rPr>
              <a:t> – княжение Ярослава, сына Всеволода Большое Гнездо</a:t>
            </a:r>
          </a:p>
          <a:p>
            <a:pPr algn="just"/>
            <a:r>
              <a:rPr lang="ru-RU" b="1" dirty="0">
                <a:latin typeface="Garamond" panose="02020404030301010803" pitchFamily="18" charset="0"/>
              </a:rPr>
              <a:t>1236-1251</a:t>
            </a:r>
            <a:r>
              <a:rPr lang="ru-RU" dirty="0">
                <a:latin typeface="Garamond" panose="02020404030301010803" pitchFamily="18" charset="0"/>
              </a:rPr>
              <a:t> – княжение Александра Невского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618D1C-B95A-4B42-BB23-5E0C63B158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6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760" y="222248"/>
            <a:ext cx="2398372" cy="29689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0ED1DD-8322-46C6-96E9-CDD81D5887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2000"/>
                    </a14:imgEffect>
                    <a14:imgEffect>
                      <a14:saturation sat="137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rcRect l="30625" t="5455" r="24896" b="9966"/>
          <a:stretch/>
        </p:blipFill>
        <p:spPr>
          <a:xfrm>
            <a:off x="9213720" y="222248"/>
            <a:ext cx="2251840" cy="29689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4CCD1C-052F-435C-A8FE-B25CDCAE6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760" y="3541570"/>
            <a:ext cx="2398372" cy="29352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B245FB-C013-4B32-B3E9-DAF1EBF4F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3720" y="3541570"/>
            <a:ext cx="2251840" cy="2935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F56518-6EF5-4342-A08E-E638C5CA2826}"/>
              </a:ext>
            </a:extLst>
          </p:cNvPr>
          <p:cNvSpPr txBox="1"/>
          <p:nvPr/>
        </p:nvSpPr>
        <p:spPr>
          <a:xfrm>
            <a:off x="6096000" y="3203016"/>
            <a:ext cx="264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Garamond" panose="02020404030301010803" pitchFamily="18" charset="0"/>
              </a:rPr>
              <a:t>Князь Всеволод Мстиславич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86EC7-866B-4E40-9523-A4BEA6EBDC17}"/>
              </a:ext>
            </a:extLst>
          </p:cNvPr>
          <p:cNvSpPr txBox="1"/>
          <p:nvPr/>
        </p:nvSpPr>
        <p:spPr>
          <a:xfrm>
            <a:off x="9053171" y="3203016"/>
            <a:ext cx="2654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Garamond" panose="02020404030301010803" pitchFamily="18" charset="0"/>
              </a:rPr>
              <a:t>Новгородского Архиепископ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41C28E-C0F3-49DE-A80B-F5C7F818C271}"/>
              </a:ext>
            </a:extLst>
          </p:cNvPr>
          <p:cNvSpPr txBox="1"/>
          <p:nvPr/>
        </p:nvSpPr>
        <p:spPr>
          <a:xfrm>
            <a:off x="6096000" y="6466475"/>
            <a:ext cx="2733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Garamond" panose="02020404030301010803" pitchFamily="18" charset="0"/>
              </a:rPr>
              <a:t>Князь Ярослав Всеволодович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0CBBC-2639-4D55-921E-6D76CE2F01E1}"/>
              </a:ext>
            </a:extLst>
          </p:cNvPr>
          <p:cNvSpPr txBox="1"/>
          <p:nvPr/>
        </p:nvSpPr>
        <p:spPr>
          <a:xfrm>
            <a:off x="9140454" y="6466475"/>
            <a:ext cx="2398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Garamond" panose="02020404030301010803" pitchFamily="18" charset="0"/>
              </a:rPr>
              <a:t>Князь Александр Невский</a:t>
            </a:r>
          </a:p>
        </p:txBody>
      </p:sp>
    </p:spTree>
    <p:extLst>
      <p:ext uri="{BB962C8B-B14F-4D97-AF65-F5344CB8AC3E}">
        <p14:creationId xmlns:p14="http://schemas.microsoft.com/office/powerpoint/2010/main" val="288208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22AEA-44B7-4F81-B954-68CA9AA8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E9A47F4-8E1D-4A72-953F-75DF5095B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10" y="1266824"/>
            <a:ext cx="11066780" cy="5123816"/>
          </a:xfrm>
        </p:spPr>
        <p:txBody>
          <a:bodyPr>
            <a:noAutofit/>
          </a:bodyPr>
          <a:lstStyle/>
          <a:p>
            <a:pPr algn="just"/>
            <a:r>
              <a:rPr lang="ru-RU" sz="2200" dirty="0">
                <a:latin typeface="Garamond" panose="02020404030301010803" pitchFamily="18" charset="0"/>
              </a:rPr>
              <a:t>Новгородская земля занимала исключительно выгодное географическое положение: Новгород – это перекресток торговых путей между Западной Европой и Русью, Востоком и Византией.</a:t>
            </a:r>
          </a:p>
          <a:p>
            <a:pPr algn="just"/>
            <a:r>
              <a:rPr lang="ru-RU" sz="2200" dirty="0">
                <a:latin typeface="Garamond" panose="02020404030301010803" pitchFamily="18" charset="0"/>
              </a:rPr>
              <a:t>В руках местного боярства, выросшего из местной родоплеменной знати, был сосредоточен громадный земельный фонд, промыслы – солеварение, бортничество, рыболовство, производство железа, охота.</a:t>
            </a:r>
          </a:p>
          <a:p>
            <a:pPr algn="just"/>
            <a:r>
              <a:rPr lang="ru-RU" sz="2200" dirty="0">
                <a:latin typeface="Garamond" panose="02020404030301010803" pitchFamily="18" charset="0"/>
              </a:rPr>
              <a:t>Новгородом всегда владел тот из князей, кто держал киевский престол. Это позволяло старшему из Рюриковичей контролировать великий торговый путь «из варяг в греки».</a:t>
            </a:r>
          </a:p>
          <a:p>
            <a:pPr algn="just"/>
            <a:r>
              <a:rPr lang="ru-RU" sz="2200" dirty="0">
                <a:latin typeface="Garamond" panose="02020404030301010803" pitchFamily="18" charset="0"/>
              </a:rPr>
              <a:t>В 1136 г. боярство победило князя в борьбе за власть. Новгород стал боярской республикой. Высшим органом республики стало вече, на котором избиралось новгородское управление, рассматривались важнейшие вопросы внешней и внутренней политики. </a:t>
            </a:r>
          </a:p>
          <a:p>
            <a:pPr algn="just"/>
            <a:r>
              <a:rPr lang="ru-RU" sz="2200" dirty="0">
                <a:latin typeface="Garamond" panose="02020404030301010803" pitchFamily="18" charset="0"/>
              </a:rPr>
              <a:t>В новгородской земле на базе купечества, торговли и ремесел зарождались капиталистические элементы. Вечевой строй выражал интересы зарождавшегося капитализма.</a:t>
            </a:r>
          </a:p>
        </p:txBody>
      </p:sp>
    </p:spTree>
    <p:extLst>
      <p:ext uri="{BB962C8B-B14F-4D97-AF65-F5344CB8AC3E}">
        <p14:creationId xmlns:p14="http://schemas.microsoft.com/office/powerpoint/2010/main" val="423171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9F413-4009-4DE2-B47E-18EDFFFE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6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Список литературы: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80C1B7-9179-4B04-A2B1-8989E38F3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6332"/>
            <a:ext cx="10515600" cy="2695575"/>
          </a:xfrm>
        </p:spPr>
        <p:txBody>
          <a:bodyPr/>
          <a:lstStyle/>
          <a:p>
            <a:pPr algn="just"/>
            <a:r>
              <a:rPr lang="ru-RU" dirty="0">
                <a:latin typeface="Garamond" panose="02020404030301010803" pitchFamily="18" charset="0"/>
              </a:rPr>
              <a:t>Орлов А.С., Георгиев В.А., Георгиева Н.Г., Сивохина Т.А. История России. -  М.: «ПРОСПЕКТ», 2015.</a:t>
            </a:r>
          </a:p>
          <a:p>
            <a:pPr algn="just"/>
            <a:r>
              <a:rPr lang="ru-RU" dirty="0">
                <a:latin typeface="Garamond" panose="02020404030301010803" pitchFamily="18" charset="0"/>
              </a:rPr>
              <a:t>История России: в 3 т. / Под ред. А.Н. Сахарова. - М.: АСТ, 2001.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2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9D54F-513E-4F3E-946A-E8F3CB2C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80" y="1036320"/>
            <a:ext cx="2890520" cy="660401"/>
          </a:xfrm>
        </p:spPr>
        <p:txBody>
          <a:bodyPr anchor="ctr">
            <a:normAutofit fontScale="90000"/>
          </a:bodyPr>
          <a:lstStyle/>
          <a:p>
            <a:r>
              <a:rPr lang="ru-RU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  <a:br>
              <a:rPr lang="ru-RU" sz="400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</a:br>
            <a:r>
              <a:rPr lang="ru-RU" sz="4000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493266E-2A6C-451B-BC36-2AD3ACAFAA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664"/>
          <a:stretch/>
        </p:blipFill>
        <p:spPr>
          <a:xfrm>
            <a:off x="5273040" y="1036320"/>
            <a:ext cx="6918960" cy="4785359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99EB27CD-1D66-4052-A69A-0FFF43A34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3520" y="1950719"/>
            <a:ext cx="4902200" cy="3119119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>
                <a:latin typeface="Garamond" panose="02020404030301010803" pitchFamily="18" charset="0"/>
              </a:rPr>
              <a:t>В </a:t>
            </a:r>
            <a:r>
              <a:rPr lang="ru-RU" sz="2400" dirty="0">
                <a:latin typeface="Garamond" panose="02020404030301010803" pitchFamily="18" charset="0"/>
              </a:rPr>
              <a:t>XII веке Великий Новгород-один из крупнейших городов не только Руси, но и Европы.</a:t>
            </a:r>
          </a:p>
          <a:p>
            <a:r>
              <a:rPr lang="ru-RU" sz="2400" dirty="0">
                <a:latin typeface="Garamond" panose="02020404030301010803" pitchFamily="18" charset="0"/>
              </a:rPr>
              <a:t>Город располагался по реке Волхов и разделялся ею как бы на 2 части: восточную и западную (Торговую и Софийскую). </a:t>
            </a:r>
          </a:p>
          <a:p>
            <a:r>
              <a:rPr lang="ru-RU" sz="2400" dirty="0">
                <a:latin typeface="Garamond" panose="02020404030301010803" pitchFamily="18" charset="0"/>
              </a:rPr>
              <a:t>Через него проходил путь из «варяг в греки», соединявший Балтийское море с Черным и Каспийским морями</a:t>
            </a:r>
            <a:r>
              <a:rPr lang="ru-RU" sz="2000" dirty="0"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055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BF9A0-DBC8-412F-B006-1ED0C425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0" y="318630"/>
            <a:ext cx="5781040" cy="1325563"/>
          </a:xfrm>
        </p:spPr>
        <p:txBody>
          <a:bodyPr>
            <a:normAutofit/>
          </a:bodyPr>
          <a:lstStyle/>
          <a:p>
            <a:pPr algn="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Географическое положение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0F553F-8AC8-48F0-809F-FFAC60BEA5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  <a14:imgEffect>
                      <a14:saturation sat="180000"/>
                    </a14:imgEffect>
                    <a14:imgEffect>
                      <a14:brightnessContrast bright="-6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440" y="318630"/>
            <a:ext cx="4744720" cy="603454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E1A106CD-EE51-4FB6-9BF1-5F59898F0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3200" y="1644193"/>
            <a:ext cx="6695440" cy="1613356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Garamond" panose="02020404030301010803" pitchFamily="18" charset="0"/>
              </a:rPr>
              <a:t>Новгородская боярская республика располагалась в северной части Руси от Северного Ледовитого океана до верховьев Волги, и от Балтийского моря до Уральских гор. Столица - Новгород. </a:t>
            </a:r>
          </a:p>
          <a:p>
            <a:endParaRPr lang="ru-RU" sz="2000" dirty="0"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4F05F-7945-4527-A1FE-D1AF92783C25}"/>
              </a:ext>
            </a:extLst>
          </p:cNvPr>
          <p:cNvSpPr txBox="1"/>
          <p:nvPr/>
        </p:nvSpPr>
        <p:spPr>
          <a:xfrm>
            <a:off x="345440" y="6353176"/>
            <a:ext cx="423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aramond" panose="02020404030301010803" pitchFamily="18" charset="0"/>
              </a:rPr>
              <a:t>Карта Новгородской земли в 12-13 веках</a:t>
            </a:r>
            <a:r>
              <a:rPr lang="ru-RU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41CF5-EC61-46EE-BA2E-78229B959E1A}"/>
              </a:ext>
            </a:extLst>
          </p:cNvPr>
          <p:cNvSpPr txBox="1"/>
          <p:nvPr/>
        </p:nvSpPr>
        <p:spPr>
          <a:xfrm>
            <a:off x="5537200" y="3257548"/>
            <a:ext cx="25908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Garamond" panose="02020404030301010803" pitchFamily="18" charset="0"/>
              </a:rPr>
              <a:t>Крупные города: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Новгород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Псков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Старая Русса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Ладога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Торжок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Корела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Псков и др.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ADB48-6F4D-4647-82AE-099A124C9F9E}"/>
              </a:ext>
            </a:extLst>
          </p:cNvPr>
          <p:cNvSpPr txBox="1"/>
          <p:nvPr/>
        </p:nvSpPr>
        <p:spPr>
          <a:xfrm>
            <a:off x="8219442" y="3334375"/>
            <a:ext cx="3759198" cy="3203467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ru-RU" sz="3100" dirty="0">
                <a:solidFill>
                  <a:srgbClr val="151515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Географические соседи Новгородской республики:</a:t>
            </a:r>
          </a:p>
          <a:p>
            <a:pPr>
              <a:spcAft>
                <a:spcPts val="1200"/>
              </a:spcAft>
            </a:pPr>
            <a:r>
              <a:rPr lang="ru-RU" sz="3100" dirty="0">
                <a:solidFill>
                  <a:srgbClr val="151515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•Владимиро-суздальское княжество</a:t>
            </a:r>
          </a:p>
          <a:p>
            <a:pPr>
              <a:spcAft>
                <a:spcPts val="1200"/>
              </a:spcAft>
            </a:pPr>
            <a:r>
              <a:rPr lang="ru-RU" sz="3100" dirty="0">
                <a:solidFill>
                  <a:srgbClr val="151515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•Смоленское княжество</a:t>
            </a:r>
          </a:p>
          <a:p>
            <a:pPr>
              <a:spcAft>
                <a:spcPts val="1200"/>
              </a:spcAft>
            </a:pPr>
            <a:r>
              <a:rPr lang="ru-RU" sz="3100" dirty="0">
                <a:solidFill>
                  <a:srgbClr val="151515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•Полоцкое княжество</a:t>
            </a:r>
          </a:p>
          <a:p>
            <a:pPr>
              <a:spcAft>
                <a:spcPts val="1200"/>
              </a:spcAft>
            </a:pPr>
            <a:r>
              <a:rPr lang="ru-RU" sz="3100" dirty="0">
                <a:solidFill>
                  <a:srgbClr val="151515"/>
                </a:solidFill>
                <a:effectLst/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•Ливония</a:t>
            </a:r>
          </a:p>
          <a:p>
            <a:pPr>
              <a:spcAft>
                <a:spcPts val="1200"/>
              </a:spcAft>
            </a:pPr>
            <a:endParaRPr lang="ru-RU" sz="2400" dirty="0">
              <a:solidFill>
                <a:srgbClr val="151515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93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6D76A-18A7-4D3A-B1A5-D8895707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Экономика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9C90F-BA08-4F70-9023-C6922E396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160" y="1690688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>
                <a:latin typeface="Garamond" panose="02020404030301010803" pitchFamily="18" charset="0"/>
              </a:rPr>
              <a:t>В первую очередь в Новгороде торговали:</a:t>
            </a:r>
          </a:p>
          <a:p>
            <a:r>
              <a:rPr lang="ru-RU" sz="2600" dirty="0">
                <a:latin typeface="Garamond" panose="02020404030301010803" pitchFamily="18" charset="0"/>
              </a:rPr>
              <a:t>пушниной;</a:t>
            </a:r>
          </a:p>
          <a:p>
            <a:r>
              <a:rPr lang="ru-RU" sz="2600" dirty="0">
                <a:latin typeface="Garamond" panose="02020404030301010803" pitchFamily="18" charset="0"/>
              </a:rPr>
              <a:t>кованными и гончарными изделия;</a:t>
            </a:r>
          </a:p>
          <a:p>
            <a:r>
              <a:rPr lang="ru-RU" sz="2600" dirty="0">
                <a:latin typeface="Garamond" panose="02020404030301010803" pitchFamily="18" charset="0"/>
              </a:rPr>
              <a:t>золотыми и серебряными изделиями;</a:t>
            </a:r>
          </a:p>
          <a:p>
            <a:r>
              <a:rPr lang="ru-RU" sz="2600" dirty="0">
                <a:latin typeface="Garamond" panose="02020404030301010803" pitchFamily="18" charset="0"/>
              </a:rPr>
              <a:t>оружием;</a:t>
            </a:r>
          </a:p>
          <a:p>
            <a:r>
              <a:rPr lang="ru-RU" sz="2600" dirty="0">
                <a:latin typeface="Garamond" panose="02020404030301010803" pitchFamily="18" charset="0"/>
              </a:rPr>
              <a:t>деревянными и кожаными изделиями.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F282BBF-B34F-4BE2-8102-5EAB1B525E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5261" y="4287520"/>
            <a:ext cx="2272971" cy="198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BF5BBD-AE50-44EF-843E-4FE73F5E01AA}"/>
              </a:ext>
            </a:extLst>
          </p:cNvPr>
          <p:cNvSpPr txBox="1"/>
          <p:nvPr/>
        </p:nvSpPr>
        <p:spPr>
          <a:xfrm>
            <a:off x="5075261" y="650604"/>
            <a:ext cx="6243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Garamond" panose="02020404030301010803" pitchFamily="18" charset="0"/>
              </a:rPr>
              <a:t>Новгород-</a:t>
            </a:r>
            <a:r>
              <a:rPr lang="ru-RU" sz="2800" dirty="0">
                <a:effectLst/>
                <a:latin typeface="Garamond" panose="02020404030301010803" pitchFamily="18" charset="0"/>
                <a:ea typeface="Calibri" panose="020F0502020204030204" pitchFamily="34" charset="0"/>
              </a:rPr>
              <a:t>торговый и ремесленный центр.</a:t>
            </a:r>
            <a:endParaRPr lang="ru-RU" sz="2800" dirty="0">
              <a:latin typeface="Garamond" panose="02020404030301010803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5ED77A-55CD-4110-ABB3-24321AA83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206" y="1205894"/>
            <a:ext cx="2882414" cy="28651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DA13DB-D8B2-4C1E-8539-8B1B3CA44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261" y="1712964"/>
            <a:ext cx="3396124" cy="2358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C69E81-60DC-41E4-B967-36F14380D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9000" contras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5951" y="4287520"/>
            <a:ext cx="4255669" cy="19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06511-64BF-4CEC-9A66-794683C5B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79" y="480463"/>
            <a:ext cx="10505440" cy="1194345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Политическое устройство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B17C51-E241-43C4-88BE-D447019DE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676" y="2050123"/>
            <a:ext cx="5186323" cy="2190300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Garamond" panose="02020404030301010803" pitchFamily="18" charset="0"/>
              </a:rPr>
              <a:t>В Новгороде утвердилась </a:t>
            </a:r>
            <a:r>
              <a:rPr lang="ru-RU" sz="2400" b="1" dirty="0">
                <a:latin typeface="Garamond" panose="02020404030301010803" pitchFamily="18" charset="0"/>
              </a:rPr>
              <a:t>вечевая форма власти</a:t>
            </a:r>
            <a:r>
              <a:rPr lang="ru-RU" sz="2400" dirty="0">
                <a:latin typeface="Garamond" panose="02020404030301010803" pitchFamily="18" charset="0"/>
              </a:rPr>
              <a:t>.</a:t>
            </a:r>
          </a:p>
          <a:p>
            <a:pPr algn="just"/>
            <a:r>
              <a:rPr lang="ru-RU" sz="2400" dirty="0">
                <a:latin typeface="Garamond" panose="02020404030301010803" pitchFamily="18" charset="0"/>
              </a:rPr>
              <a:t>Реальная власть была у вече и бояр. Именно вече назначило князя, и оно же могло его изгнать. </a:t>
            </a:r>
            <a:endParaRPr lang="ru-RU" sz="2400" dirty="0"/>
          </a:p>
          <a:p>
            <a:endParaRPr lang="ru-RU" sz="1800" dirty="0">
              <a:latin typeface="Garamond" panose="02020404030301010803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64913E-97E9-416B-8F38-1EC43EA278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2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rcRect l="5226" t="9228" r="5003" b="8734"/>
          <a:stretch/>
        </p:blipFill>
        <p:spPr>
          <a:xfrm>
            <a:off x="6745736" y="1825129"/>
            <a:ext cx="4827009" cy="29113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A5ACDE-958D-4350-A51C-3728E447287B}"/>
              </a:ext>
            </a:extLst>
          </p:cNvPr>
          <p:cNvSpPr txBox="1"/>
          <p:nvPr/>
        </p:nvSpPr>
        <p:spPr>
          <a:xfrm>
            <a:off x="909676" y="4240423"/>
            <a:ext cx="5186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Garamond" panose="02020404030301010803" pitchFamily="18" charset="0"/>
              </a:rPr>
              <a:t>Функции вече: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заключение ряда (договора) с князем,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избрание князя или посадника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Garamond" panose="02020404030301010803" pitchFamily="18" charset="0"/>
              </a:rPr>
              <a:t>начало войны и заключение мира.</a:t>
            </a:r>
            <a:endParaRPr lang="ru-RU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0B40B-C10C-4E6B-91F0-833D9D2B2DC2}"/>
              </a:ext>
            </a:extLst>
          </p:cNvPr>
          <p:cNvSpPr txBox="1"/>
          <p:nvPr/>
        </p:nvSpPr>
        <p:spPr>
          <a:xfrm>
            <a:off x="6362699" y="4886753"/>
            <a:ext cx="52100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latin typeface="Garamond" panose="02020404030301010803" pitchFamily="18" charset="0"/>
              </a:rPr>
              <a:t>Ве́че</a:t>
            </a:r>
            <a:r>
              <a:rPr lang="ru-RU" dirty="0">
                <a:latin typeface="Garamond" panose="02020404030301010803" pitchFamily="18" charset="0"/>
              </a:rPr>
              <a:t> ― народное собрание у славянских народов. В Новгороде вече представляло собой совещание городских общин, руководимых местными боярами.</a:t>
            </a:r>
          </a:p>
        </p:txBody>
      </p:sp>
    </p:spTree>
    <p:extLst>
      <p:ext uri="{BB962C8B-B14F-4D97-AF65-F5344CB8AC3E}">
        <p14:creationId xmlns:p14="http://schemas.microsoft.com/office/powerpoint/2010/main" val="69987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860A0F-B8CE-4928-A325-762AF30951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9000" contrast="7000"/>
                    </a14:imgEffect>
                  </a14:imgLayer>
                </a14:imgProps>
              </a:ext>
            </a:extLst>
          </a:blip>
          <a:srcRect l="6308" t="11820" r="4348" b="2824"/>
          <a:stretch/>
        </p:blipFill>
        <p:spPr>
          <a:xfrm>
            <a:off x="5669280" y="2509520"/>
            <a:ext cx="6482080" cy="30738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3B779-4B25-414C-BE03-5F061E77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H="1" flipV="1">
            <a:off x="411480" y="416056"/>
            <a:ext cx="7010401" cy="60923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Политическое устройство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518E19-3DB2-459E-A54B-253B2CD73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1274647"/>
            <a:ext cx="11455400" cy="6092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>
                <a:latin typeface="Garamond" panose="02020404030301010803" pitchFamily="18" charset="0"/>
              </a:rPr>
              <a:t>Также на общегородском вече, которое функционировало в рамках боярского совета назначались: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256D50-39E6-469E-AF54-28833B9E6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480" y="2133239"/>
            <a:ext cx="5257800" cy="446024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000" b="1" dirty="0">
                <a:latin typeface="Garamond" panose="02020404030301010803" pitchFamily="18" charset="0"/>
              </a:rPr>
              <a:t>Князь</a:t>
            </a:r>
            <a:r>
              <a:rPr lang="ru-RU" sz="2000" dirty="0">
                <a:latin typeface="Garamond" panose="02020404030301010803" pitchFamily="18" charset="0"/>
              </a:rPr>
              <a:t> - приглашался вместе с дружиной. Главная        задача - защита новгородской земли от внешней угрозы.</a:t>
            </a:r>
          </a:p>
          <a:p>
            <a:pPr algn="just"/>
            <a:r>
              <a:rPr lang="ru-RU" sz="2000" b="1" dirty="0">
                <a:latin typeface="Garamond" panose="02020404030301010803" pitchFamily="18" charset="0"/>
              </a:rPr>
              <a:t>Посадник</a:t>
            </a:r>
            <a:r>
              <a:rPr lang="ru-RU" sz="2000" dirty="0">
                <a:latin typeface="Garamond" panose="02020404030301010803" pitchFamily="18" charset="0"/>
              </a:rPr>
              <a:t> - глава городского управления. Его задачи - наблюдение за князем, суд в городах, управление городами.  В подчинении имел старост улиц города.</a:t>
            </a:r>
          </a:p>
          <a:p>
            <a:pPr algn="just"/>
            <a:r>
              <a:rPr lang="ru-RU" sz="2000" b="1" dirty="0">
                <a:latin typeface="Garamond" panose="02020404030301010803" pitchFamily="18" charset="0"/>
              </a:rPr>
              <a:t>Тысяцкий</a:t>
            </a:r>
            <a:r>
              <a:rPr lang="ru-RU" sz="2000" dirty="0">
                <a:latin typeface="Garamond" panose="02020404030301010803" pitchFamily="18" charset="0"/>
              </a:rPr>
              <a:t> - глава городской администрации и          городского ополчения (помощник посадника).     Занимался управлением населением.</a:t>
            </a:r>
          </a:p>
          <a:p>
            <a:pPr algn="just"/>
            <a:r>
              <a:rPr lang="ru-RU" sz="2000" b="1" dirty="0">
                <a:latin typeface="Garamond" panose="02020404030301010803" pitchFamily="18" charset="0"/>
              </a:rPr>
              <a:t>Архиепископ</a:t>
            </a:r>
            <a:r>
              <a:rPr lang="ru-RU" sz="2000" dirty="0">
                <a:latin typeface="Garamond" panose="02020404030301010803" pitchFamily="18" charset="0"/>
              </a:rPr>
              <a:t> - глава новгородской церкви.                Задачи: хранение архивов и казны, ответственность за внешние связи, наблюдение за торговлей, составление и сохранность летописей.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4981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868C2-7986-4961-BD73-51B8E389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62453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Культура. Облик Новгорода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7B968-8AC1-46AE-8466-4171FF6C5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400" y="1954056"/>
            <a:ext cx="7961906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Garamond" panose="02020404030301010803" pitchFamily="18" charset="0"/>
              </a:rPr>
              <a:t>В центре города располагался Софийский собор. </a:t>
            </a:r>
          </a:p>
          <a:p>
            <a:r>
              <a:rPr lang="ru-RU" sz="2400" dirty="0">
                <a:latin typeface="Garamond" panose="02020404030301010803" pitchFamily="18" charset="0"/>
              </a:rPr>
              <a:t>Мостовые в городе были мощёнными бревнами и постоянно обновлялись. </a:t>
            </a:r>
          </a:p>
          <a:p>
            <a:r>
              <a:rPr lang="ru-RU" sz="2400" dirty="0">
                <a:latin typeface="Garamond" panose="02020404030301010803" pitchFamily="18" charset="0"/>
              </a:rPr>
              <a:t>В городе практиковалось деревянное и каменное строительство. </a:t>
            </a:r>
          </a:p>
          <a:p>
            <a:r>
              <a:rPr lang="ru-RU" sz="2400" dirty="0">
                <a:latin typeface="Garamond" panose="02020404030301010803" pitchFamily="18" charset="0"/>
              </a:rPr>
              <a:t>Каменными возводились, как правило,                         церкви и храмы, одна из функций                                которых была - хранение денег.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FD453-D81C-4F0D-9D48-BF2477E1D7EB}"/>
              </a:ext>
            </a:extLst>
          </p:cNvPr>
          <p:cNvSpPr txBox="1"/>
          <p:nvPr/>
        </p:nvSpPr>
        <p:spPr>
          <a:xfrm>
            <a:off x="9805588" y="3963628"/>
            <a:ext cx="2015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latin typeface="Garamond" panose="02020404030301010803" pitchFamily="18" charset="0"/>
              </a:rPr>
              <a:t>Софийский </a:t>
            </a:r>
          </a:p>
          <a:p>
            <a:pPr algn="r"/>
            <a:r>
              <a:rPr lang="ru-RU" sz="1800" dirty="0">
                <a:latin typeface="Garamond" panose="02020404030301010803" pitchFamily="18" charset="0"/>
              </a:rPr>
              <a:t>собор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6B099-CE76-45DF-A382-C0909CF7B6C9}"/>
              </a:ext>
            </a:extLst>
          </p:cNvPr>
          <p:cNvSpPr txBox="1"/>
          <p:nvPr/>
        </p:nvSpPr>
        <p:spPr>
          <a:xfrm>
            <a:off x="3334909" y="5833882"/>
            <a:ext cx="2612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Garamond" panose="02020404030301010803" pitchFamily="18" charset="0"/>
              </a:rPr>
              <a:t>Деревянный мост в Новгороде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7FEABD-7095-4920-B8FB-B2DFACC9D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</a14:imgLayer>
                </a14:imgProps>
              </a:ext>
            </a:extLst>
          </a:blip>
          <a:srcRect t="13165" b="427"/>
          <a:stretch/>
        </p:blipFill>
        <p:spPr>
          <a:xfrm>
            <a:off x="8576228" y="377787"/>
            <a:ext cx="3244574" cy="35858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A2F1BC-9D8A-4BB5-A85B-9BC4D2253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907" y="3685584"/>
            <a:ext cx="4118608" cy="27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5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373D4-7526-4D6B-AB08-CF7ED3AA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26" y="411321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Культура. Облик Новгорода</a:t>
            </a:r>
            <a:endParaRPr lang="ru-RU" sz="28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27FF855-6487-4C79-A711-2AFF38898D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326" y="1825625"/>
            <a:ext cx="5933234" cy="4002826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53B9410C-98B0-4063-8F6D-57CBBFDE8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0040" y="2038985"/>
            <a:ext cx="5181600" cy="3531552"/>
          </a:xfrm>
        </p:spPr>
        <p:txBody>
          <a:bodyPr>
            <a:normAutofit/>
          </a:bodyPr>
          <a:lstStyle/>
          <a:p>
            <a:r>
              <a:rPr lang="ru-RU" sz="2600" dirty="0">
                <a:latin typeface="Garamond" panose="02020404030301010803" pitchFamily="18" charset="0"/>
              </a:rPr>
              <a:t>Здесь нередко происходили кулачные бои между различными новгородскими враждующими группировками и их сторонниками. </a:t>
            </a:r>
          </a:p>
          <a:p>
            <a:r>
              <a:rPr lang="ru-RU" sz="2600" dirty="0">
                <a:latin typeface="Garamond" panose="02020404030301010803" pitchFamily="18" charset="0"/>
              </a:rPr>
              <a:t>Отсюда по приговору городских властей сбрасывали в глубины Волхова осужденных на смерть преступников.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7767E-A1FC-4160-9332-3D283111758F}"/>
              </a:ext>
            </a:extLst>
          </p:cNvPr>
          <p:cNvSpPr txBox="1"/>
          <p:nvPr/>
        </p:nvSpPr>
        <p:spPr>
          <a:xfrm>
            <a:off x="579326" y="5828451"/>
            <a:ext cx="237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aramond" panose="02020404030301010803" pitchFamily="18" charset="0"/>
              </a:rPr>
              <a:t>Мост через Волхов</a:t>
            </a:r>
          </a:p>
        </p:txBody>
      </p:sp>
    </p:spTree>
    <p:extLst>
      <p:ext uri="{BB962C8B-B14F-4D97-AF65-F5344CB8AC3E}">
        <p14:creationId xmlns:p14="http://schemas.microsoft.com/office/powerpoint/2010/main" val="64207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632244-2A41-4AC6-AA08-495EA9F8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018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Культура. Облик Новгорода</a:t>
            </a:r>
            <a:endParaRPr lang="ru-RU" sz="2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5EE159-C459-4129-B5CF-EA8050663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07856"/>
            <a:ext cx="5654040" cy="3979902"/>
          </a:xfrm>
        </p:spPr>
        <p:txBody>
          <a:bodyPr/>
          <a:lstStyle/>
          <a:p>
            <a:pPr algn="just"/>
            <a:r>
              <a:rPr lang="ru-RU" dirty="0">
                <a:latin typeface="Garamond" panose="02020404030301010803" pitchFamily="18" charset="0"/>
              </a:rPr>
              <a:t>В Новгородской земле создавались летописи, сказки и былины. Большое внимание уделялось иконописи. Ярчайшим полотном той эпохи является «Ангел златые власы», которое сегодня можно увидеть в Русском музее Санкт-Петербурга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FF2340E-C9E7-4461-B507-E7132328D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5474" y="843514"/>
            <a:ext cx="4195646" cy="5333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61B39-A86A-44C3-88A2-2AAD9730F222}"/>
              </a:ext>
            </a:extLst>
          </p:cNvPr>
          <p:cNvSpPr txBox="1"/>
          <p:nvPr/>
        </p:nvSpPr>
        <p:spPr>
          <a:xfrm>
            <a:off x="9245600" y="6187758"/>
            <a:ext cx="2255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Garamond" panose="02020404030301010803" pitchFamily="18" charset="0"/>
              </a:rPr>
              <a:t>«Ангел златые власы»</a:t>
            </a:r>
          </a:p>
        </p:txBody>
      </p:sp>
    </p:spTree>
    <p:extLst>
      <p:ext uri="{BB962C8B-B14F-4D97-AF65-F5344CB8AC3E}">
        <p14:creationId xmlns:p14="http://schemas.microsoft.com/office/powerpoint/2010/main" val="214893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744</Words>
  <Application>Microsoft Macintosh PowerPoint</Application>
  <PresentationFormat>Широкоэкранный</PresentationFormat>
  <Paragraphs>80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Century Gothic</vt:lpstr>
      <vt:lpstr>Garamond</vt:lpstr>
      <vt:lpstr>Тема Office</vt:lpstr>
      <vt:lpstr>Новгородская боярская республика</vt:lpstr>
      <vt:lpstr>Введение  </vt:lpstr>
      <vt:lpstr>Географическое положение</vt:lpstr>
      <vt:lpstr>Экономика</vt:lpstr>
      <vt:lpstr>Политическое устройство</vt:lpstr>
      <vt:lpstr>Политическое устройство</vt:lpstr>
      <vt:lpstr>Культура. Облик Новгорода</vt:lpstr>
      <vt:lpstr>Культура. Облик Новгорода</vt:lpstr>
      <vt:lpstr>Культура. Облик Новгорода</vt:lpstr>
      <vt:lpstr>Основные события</vt:lpstr>
      <vt:lpstr>Вывод</vt:lpstr>
      <vt:lpstr>Список литературы: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Новгородская боярская реапублика</dc:title>
  <dc:creator>Anastasia Filintseva</dc:creator>
  <cp:lastModifiedBy>Екатерина Числова</cp:lastModifiedBy>
  <cp:revision>27</cp:revision>
  <dcterms:created xsi:type="dcterms:W3CDTF">2023-09-17T15:50:34Z</dcterms:created>
  <dcterms:modified xsi:type="dcterms:W3CDTF">2023-09-20T11:50:07Z</dcterms:modified>
</cp:coreProperties>
</file>